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3" r:id="rId1"/>
  </p:sldMasterIdLst>
  <p:notesMasterIdLst>
    <p:notesMasterId r:id="rId32"/>
  </p:notesMasterIdLst>
  <p:handoutMasterIdLst>
    <p:handoutMasterId r:id="rId33"/>
  </p:handoutMasterIdLst>
  <p:sldIdLst>
    <p:sldId id="547" r:id="rId2"/>
    <p:sldId id="835" r:id="rId3"/>
    <p:sldId id="876" r:id="rId4"/>
    <p:sldId id="1012" r:id="rId5"/>
    <p:sldId id="877" r:id="rId6"/>
    <p:sldId id="878" r:id="rId7"/>
    <p:sldId id="1013" r:id="rId8"/>
    <p:sldId id="879" r:id="rId9"/>
    <p:sldId id="880" r:id="rId10"/>
    <p:sldId id="881" r:id="rId11"/>
    <p:sldId id="882" r:id="rId12"/>
    <p:sldId id="883" r:id="rId13"/>
    <p:sldId id="886" r:id="rId14"/>
    <p:sldId id="885" r:id="rId15"/>
    <p:sldId id="884" r:id="rId16"/>
    <p:sldId id="887" r:id="rId17"/>
    <p:sldId id="888" r:id="rId18"/>
    <p:sldId id="894" r:id="rId19"/>
    <p:sldId id="895" r:id="rId20"/>
    <p:sldId id="896" r:id="rId21"/>
    <p:sldId id="897" r:id="rId22"/>
    <p:sldId id="1016" r:id="rId23"/>
    <p:sldId id="909" r:id="rId24"/>
    <p:sldId id="910" r:id="rId25"/>
    <p:sldId id="911" r:id="rId26"/>
    <p:sldId id="913" r:id="rId27"/>
    <p:sldId id="914" r:id="rId28"/>
    <p:sldId id="915" r:id="rId29"/>
    <p:sldId id="927" r:id="rId30"/>
    <p:sldId id="928" r:id="rId31"/>
  </p:sldIdLst>
  <p:sldSz cx="9144000" cy="5143500" type="screen16x9"/>
  <p:notesSz cx="6807200" cy="9939338"/>
  <p:embeddedFontLst>
    <p:embeddedFont>
      <p:font typeface="나눔바른고딕" panose="020B0600000101010101" charset="-127"/>
      <p:regular r:id="rId34"/>
      <p:bold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Calibri Light" panose="020F0302020204030204" pitchFamily="34" charset="0"/>
      <p:regular r:id="rId40"/>
      <p:italic r:id="rId41"/>
    </p:embeddedFont>
    <p:embeddedFont>
      <p:font typeface="Cambria Math" panose="02040503050406030204" pitchFamily="18" charset="0"/>
      <p:regular r:id="rId42"/>
    </p:embeddedFont>
    <p:embeddedFont>
      <p:font typeface="맑은 고딕" panose="020B0503020000020004" pitchFamily="50" charset="-127"/>
      <p:regular r:id="rId43"/>
      <p:bold r:id="rId4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7">
          <p15:clr>
            <a:srgbClr val="A4A3A4"/>
          </p15:clr>
        </p15:guide>
        <p15:guide id="2" pos="3833">
          <p15:clr>
            <a:srgbClr val="A4A3A4"/>
          </p15:clr>
        </p15:guide>
        <p15:guide id="3" orient="horz" pos="146">
          <p15:clr>
            <a:srgbClr val="A4A3A4"/>
          </p15:clr>
        </p15:guide>
        <p15:guide id="4" orient="horz" pos="3094">
          <p15:clr>
            <a:srgbClr val="A4A3A4"/>
          </p15:clr>
        </p15:guide>
        <p15:guide id="5" pos="204">
          <p15:clr>
            <a:srgbClr val="A4A3A4"/>
          </p15:clr>
        </p15:guide>
        <p15:guide id="6" pos="5465">
          <p15:clr>
            <a:srgbClr val="A4A3A4"/>
          </p15:clr>
        </p15:guide>
        <p15:guide id="7" pos="3969">
          <p15:clr>
            <a:srgbClr val="A4A3A4"/>
          </p15:clr>
        </p15:guide>
        <p15:guide id="8" orient="horz" pos="917">
          <p15:clr>
            <a:srgbClr val="A4A3A4"/>
          </p15:clr>
        </p15:guide>
        <p15:guide id="9" pos="3810">
          <p15:clr>
            <a:srgbClr val="A4A3A4"/>
          </p15:clr>
        </p15:guide>
        <p15:guide id="10" pos="317">
          <p15:clr>
            <a:srgbClr val="A4A3A4"/>
          </p15:clr>
        </p15:guide>
        <p15:guide id="11" pos="521">
          <p15:clr>
            <a:srgbClr val="A4A3A4"/>
          </p15:clr>
        </p15:guide>
        <p15:guide id="12">
          <p15:clr>
            <a:srgbClr val="A4A3A4"/>
          </p15:clr>
        </p15:guide>
        <p15:guide id="13" orient="horz" pos="3026">
          <p15:clr>
            <a:srgbClr val="A4A3A4"/>
          </p15:clr>
        </p15:guide>
        <p15:guide id="14" pos="4082">
          <p15:clr>
            <a:srgbClr val="A4A3A4"/>
          </p15:clr>
        </p15:guide>
        <p15:guide id="15" orient="horz" pos="599">
          <p15:clr>
            <a:srgbClr val="A4A3A4"/>
          </p15:clr>
        </p15:guide>
        <p15:guide id="16" pos="408">
          <p15:clr>
            <a:srgbClr val="A4A3A4"/>
          </p15:clr>
        </p15:guide>
        <p15:guide id="17" pos="4241">
          <p15:clr>
            <a:srgbClr val="A4A3A4"/>
          </p15:clr>
        </p15:guide>
        <p15:guide id="18" pos="816">
          <p15:clr>
            <a:srgbClr val="A4A3A4"/>
          </p15:clr>
        </p15:guide>
        <p15:guide id="19" pos="930">
          <p15:clr>
            <a:srgbClr val="A4A3A4"/>
          </p15:clr>
        </p15:guide>
        <p15:guide id="20" orient="horz" pos="622">
          <p15:clr>
            <a:srgbClr val="A4A3A4"/>
          </p15:clr>
        </p15:guide>
        <p15:guide id="21" pos="40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FCFE"/>
    <a:srgbClr val="FFFE62"/>
    <a:srgbClr val="CDDEFF"/>
    <a:srgbClr val="6599FF"/>
    <a:srgbClr val="04B5BC"/>
    <a:srgbClr val="FFFF99"/>
    <a:srgbClr val="BFFBFE"/>
    <a:srgbClr val="9BEEFF"/>
    <a:srgbClr val="153943"/>
    <a:srgbClr val="BEF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5179" autoAdjust="0"/>
  </p:normalViewPr>
  <p:slideViewPr>
    <p:cSldViewPr>
      <p:cViewPr varScale="1">
        <p:scale>
          <a:sx n="150" d="100"/>
          <a:sy n="150" d="100"/>
        </p:scale>
        <p:origin x="396" y="120"/>
      </p:cViewPr>
      <p:guideLst>
        <p:guide orient="horz" pos="667"/>
        <p:guide pos="3833"/>
        <p:guide orient="horz" pos="146"/>
        <p:guide orient="horz" pos="3094"/>
        <p:guide pos="204"/>
        <p:guide pos="5465"/>
        <p:guide pos="3969"/>
        <p:guide orient="horz" pos="917"/>
        <p:guide pos="3810"/>
        <p:guide pos="317"/>
        <p:guide pos="521"/>
        <p:guide/>
        <p:guide orient="horz" pos="3026"/>
        <p:guide pos="4082"/>
        <p:guide orient="horz" pos="599"/>
        <p:guide pos="408"/>
        <p:guide pos="4241"/>
        <p:guide pos="816"/>
        <p:guide pos="930"/>
        <p:guide orient="horz" pos="622"/>
        <p:guide pos="40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2715" y="6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D4003-E628-4603-B2A6-351E194D1FB8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3CB29-74C1-46FE-A348-FAACDCA849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926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D9538-EFDE-4E50-AEA3-B55D970CD187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525E1-839E-4D6D-BD5D-5D4123A4AE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9874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8125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4901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2383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767915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5177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4336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47869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4660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105545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11862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6617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96091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443150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41451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44776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81641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30456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210291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0267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32047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29294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42061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7693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143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0203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4578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30416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3408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72372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D988642-8F17-4E85-83B1-5DB619755B33}"/>
              </a:ext>
            </a:extLst>
          </p:cNvPr>
          <p:cNvSpPr/>
          <p:nvPr userDrawn="1"/>
        </p:nvSpPr>
        <p:spPr>
          <a:xfrm>
            <a:off x="0" y="1694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5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01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736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직선 연결선 4"/>
          <p:cNvCxnSpPr/>
          <p:nvPr userDrawn="1"/>
        </p:nvCxnSpPr>
        <p:spPr>
          <a:xfrm>
            <a:off x="323528" y="515491"/>
            <a:ext cx="8352160" cy="0"/>
          </a:xfrm>
          <a:prstGeom prst="line">
            <a:avLst/>
          </a:prstGeom>
          <a:ln w="38100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323528" y="186492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600" b="1" dirty="0">
                <a:solidFill>
                  <a:srgbClr val="FFFE6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 경영학</a:t>
            </a:r>
          </a:p>
        </p:txBody>
      </p:sp>
    </p:spTree>
    <p:extLst>
      <p:ext uri="{BB962C8B-B14F-4D97-AF65-F5344CB8AC3E}">
        <p14:creationId xmlns:p14="http://schemas.microsoft.com/office/powerpoint/2010/main" val="3247026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00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271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47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4981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431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60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38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533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532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1620" y="1203598"/>
            <a:ext cx="5689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기초 경영학</a:t>
            </a:r>
            <a:endParaRPr lang="en-US" altLang="ko-KR" sz="4400" b="1" dirty="0">
              <a:solidFill>
                <a:srgbClr val="FFFE6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314" y="3003798"/>
            <a:ext cx="2377574" cy="461665"/>
          </a:xfrm>
          <a:prstGeom prst="rect">
            <a:avLst/>
          </a:prstGeom>
          <a:solidFill>
            <a:srgbClr val="404040"/>
          </a:solidFill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회계 및 </a:t>
            </a:r>
            <a:r>
              <a:rPr lang="ko-KR" altLang="en-US" sz="2400" b="1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재무관리 </a:t>
            </a:r>
            <a:endParaRPr lang="ko-KR" altLang="en-US" sz="2400" b="1" dirty="0">
              <a:gradFill>
                <a:gsLst>
                  <a:gs pos="0">
                    <a:srgbClr val="FFFE62"/>
                  </a:gs>
                  <a:gs pos="50000">
                    <a:srgbClr val="FFFE62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538286" y="3507860"/>
            <a:ext cx="2637138" cy="0"/>
          </a:xfrm>
          <a:prstGeom prst="line">
            <a:avLst/>
          </a:prstGeom>
          <a:ln w="28575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104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941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자본의 조달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자본비용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자본비용이란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자기자본 또는 타인자본을 사용하고 자기자본 제공자나 타인자본 제공자에게 지급하는 대가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자본비용은 이자율 또는 할인율로 측정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입장에서는 조달한 자본을 운용하여 벌어야 하는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최소한의 수익률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반대로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자본비용은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자본제공자 입장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에서는 자신이 제공한 자본에 대해 요구하는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최소한의 수익률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(required rate of return)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기대수익률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(expected rate of return)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자본비용은 타인자본비용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이자 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자기자본비용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배당 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구분할 수 있으며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현금흐름의 변동위험이 커질수록 자본비용은 높아짐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2627027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원천별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자본비용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타인자본비용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타인자본비용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(cost of debt)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은 부채와 같은 타인자본을 조달할 때 부담해야 하는 자본비용을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자기자본비용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자기자본비용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(cost of equity)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은 자기자본을 조달할 때 부담해야 하는 자본비용을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98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자본구조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(capital structure)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자본구조란 타인자본과 자기자본의 구성비율을 의미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부채사용기업의 자본비용은 가중평균자본비용이 사용되는데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여기서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가중평균자본비용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(weighted average cost of capital: WACC)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은 타인자본비용과 자기자본비용을 각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원천별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자본이 총자본에서 차지하는 구성비율로 가중평균한 것임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\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WACC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자본사용에 따라 부담해야 하는 최저 수익률로 투자를 통해 얻어야 하는 최소한의 수익률을 의미하며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기업의 자본비용은 가중평균자본비용을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가중평균자본비용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= {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자기자본비용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X(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자기자본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/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총자본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)} + {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타인자본비용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sym typeface="Wingdings" panose="05000000000000000000" pitchFamily="2" charset="2"/>
              </a:rPr>
              <a:t> X(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sym typeface="Wingdings" panose="05000000000000000000" pitchFamily="2" charset="2"/>
              </a:rPr>
              <a:t>타인자본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sym typeface="Wingdings" panose="05000000000000000000" pitchFamily="2" charset="2"/>
              </a:rPr>
              <a:t>/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sym typeface="Wingdings" panose="05000000000000000000" pitchFamily="2" charset="2"/>
              </a:rPr>
              <a:t>총자본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sym typeface="Wingdings" panose="05000000000000000000" pitchFamily="2" charset="2"/>
              </a:rPr>
              <a:t>)}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546411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192688" cy="2327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가중평균자본비용의 중요성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경영수익률을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WACC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비교하여 경영실적을 판단할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수익창출 능력이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WACC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보다 크면 그 만큼 경영실적이 좋다고 할 수 있기 때문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투자기대수익률과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WACC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비교하여 투자여부를 판단할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최적의 자본구조를 판단할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자본조달비용이 최소가 되는 지점을 찾으면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4231582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부채사용효과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타인자본비용이 자기자본비용보다 낮음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기업이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타인자본을 조달하게 되면 가중평균자본비용을 낮출 수 있으며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이를 통해 기업의 가치를 증가시킬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왜냐하면 부채에 대한 이자는 세법상 비용으로 처리되어 기업이 실질적으로 부담하는 이자율은 세금효과만큼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작아지기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때문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이것이 바로 기업이 타인자본을 조달함으로 인해 얻게 되는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효익이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하지만 이것이 무한정 효과가 있는 것은 아니며 부채의 비중이 너무 커지게 되면 신용도 하락에 따른 이자 비용이 증가할 수 있다는 점도 고려해야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1797694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자본의 운용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자본예산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자본예산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(capital budgeting)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가치를 극대화시킬 수 있는 투자안을 탐색하고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투자안별로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현금흐름을 평가하여 최적 투자안을 선택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하는 일련의 과정을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자본예산의 목표는 기업가치의 극대화가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자본예산을 통해 투자안을 채택할 때는 투자안들 간의 상호관계에 따라 의사결정기준이 적용되어야 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투자안들 간의 상호관계는 다음과 같음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1441422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독립적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투자안이 독립적이라 함은 특정 투자안의 실행여부가 다른 투자안의 실행여부와 상관없이 결정되는 경우를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경우에는 개별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투자안별로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투자안의 실행여부를 결정하면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상호배타적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투자안들이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상호배타적이라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함은 특정 투자안을 실행하는 경우 배타적인 다른 투자안은 실행될 수 없음을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경우에는 상호배타적인 투자안들 중에서 가장 우월한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투자안만을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실행하는 의사결정을 하면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2740423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경제성 분석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자본예산기법 또는 투자결정기법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순현재가치법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순현가법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순현재가치법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(net present value method: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 NPV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은 화폐의 시간가치를 고려하여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현금의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순흐름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현금유입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현금유출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</a:t>
            </a:r>
            <a:r>
              <a:rPr lang="ko-KR" altLang="en-US" sz="1400" b="1" u="sng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현재가치로 할인한 금액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기준으로 투자안을 평가하는 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algn="ctr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accent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NPV = </a:t>
            </a:r>
            <a:r>
              <a:rPr lang="ko-KR" altLang="en-US" sz="1400" b="1" dirty="0">
                <a:solidFill>
                  <a:schemeClr val="accent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편익의 현재 가치 </a:t>
            </a:r>
            <a:r>
              <a:rPr lang="en-US" altLang="ko-KR" sz="1400" b="1" dirty="0">
                <a:solidFill>
                  <a:schemeClr val="accent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– </a:t>
            </a:r>
            <a:r>
              <a:rPr lang="ko-KR" altLang="en-US" sz="1400" b="1" dirty="0">
                <a:solidFill>
                  <a:schemeClr val="accent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비용의 현재가치</a:t>
            </a:r>
            <a:endParaRPr lang="en-US" altLang="ko-KR" sz="1400" b="1" dirty="0">
              <a:solidFill>
                <a:schemeClr val="accent3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순현재가치법에 의한 투자 의사결정은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순현재가치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(NPV)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보다 큰 투자안에 투자하도록 의사결정을 내리게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Q1. A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씨는 건물을 지어 분양하려고 한다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비용은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7,000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만원이 소요되지만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년 후에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7,865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만원의 현금을 받고 매각할 수 있다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시장이자율이 연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10%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라고 할 때 이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투자안의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순현재가치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(NPV)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얼마인가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?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NPV = 7,865/(1+0.1) – 7,000 = 150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215545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손익분기점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(break-even point)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분석</a:t>
            </a: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매출액과 비용이 일치하는 매출수준 또는 생산수준을 의미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매출수준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생산수준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손익분기점을 초과하는 경우에는 이익이 발생하고 손익분기점에 미달하는 경우에는 손실이 발생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손익분기점 분석에서는 비용을 변동비와 고정비로 구분</a:t>
            </a:r>
            <a:endParaRPr lang="en-US" altLang="ko-KR" sz="1400" b="1" dirty="0">
              <a:solidFill>
                <a:schemeClr val="accent6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변동비에 비하여 고정비가 클수록 손익분기점이 높고 손익분기점이 높을수록 매출변동이 이익변동에 미치는 영향도 크게 나타남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손익분기점 분석은 사업위험을 파악하는데 이용할 수 있음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1285870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3528" y="987574"/>
                <a:ext cx="6048672" cy="3691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lnSpc>
                    <a:spcPct val="150000"/>
                  </a:lnSpc>
                </a:pP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2) </a:t>
                </a: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손익분기점의 도출</a:t>
                </a:r>
              </a:p>
              <a:p>
                <a:pPr marL="285750" indent="-285750" fontAlgn="base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손익분기점 분석에서는 비용을 변동비와 고정비로 구분한 후 손익분기점을 도출하는데</a:t>
                </a: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, </a:t>
                </a: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손익분기점은 고정비를 단위당 </a:t>
                </a:r>
                <a:r>
                  <a:rPr lang="ko-KR" altLang="en-US" sz="1400" b="1" dirty="0" err="1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공헌이익</a:t>
                </a: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(</a:t>
                </a: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단위당 가격 </a:t>
                </a: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– </a:t>
                </a: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단위당 변동비</a:t>
                </a: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)</a:t>
                </a: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으로 나누어 준 값으로 이해할 수 있음</a:t>
                </a: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 </a:t>
                </a:r>
              </a:p>
              <a:p>
                <a:pPr marL="285750" indent="-285750" fontAlgn="base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𝒑𝑸</m:t>
                    </m:r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=</m:t>
                    </m:r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𝑭</m:t>
                    </m:r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+</m:t>
                    </m:r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𝒗𝑸</m:t>
                    </m:r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 b="1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, </m:t>
                    </m:r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𝑸</m:t>
                    </m:r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altLang="ko-K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altLang="ko-K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𝑭</m:t>
                        </m:r>
                      </m:num>
                      <m:den>
                        <m:r>
                          <a:rPr lang="en-US" altLang="ko-K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(</m:t>
                        </m:r>
                        <m:r>
                          <a:rPr lang="en-US" altLang="ko-K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𝒑</m:t>
                        </m:r>
                        <m:r>
                          <a:rPr lang="en-US" altLang="ko-K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altLang="ko-K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𝒗</m:t>
                        </m:r>
                        <m:r>
                          <a:rPr lang="en-US" altLang="ko-K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)</m:t>
                        </m:r>
                      </m:den>
                    </m:f>
                  </m:oMath>
                </a14:m>
                <a:endParaRPr lang="en-US" altLang="ko-KR" sz="1400" b="1" dirty="0">
                  <a:solidFill>
                    <a:schemeClr val="bg1"/>
                  </a:solidFill>
                  <a:latin typeface="맑은 고딕" panose="020B0503020000020004" pitchFamily="50" charset="-127"/>
                  <a:ea typeface="나눔바른고딕" panose="020B0603020101020101" pitchFamily="50" charset="-127"/>
                  <a:sym typeface="Wingdings" panose="05000000000000000000" pitchFamily="2" charset="2"/>
                </a:endParaRPr>
              </a:p>
              <a:p>
                <a:pPr marL="285750" indent="-285750" fontAlgn="base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sz="1400" b="1" dirty="0">
                  <a:solidFill>
                    <a:schemeClr val="bg1"/>
                  </a:solidFill>
                  <a:latin typeface="맑은 고딕" panose="020B0503020000020004" pitchFamily="50" charset="-127"/>
                  <a:ea typeface="나눔바른고딕" panose="020B0603020101020101" pitchFamily="50" charset="-127"/>
                  <a:sym typeface="Wingdings" panose="05000000000000000000" pitchFamily="2" charset="2"/>
                </a:endParaRPr>
              </a:p>
              <a:p>
                <a:pPr fontAlgn="base">
                  <a:lnSpc>
                    <a:spcPct val="150000"/>
                  </a:lnSpc>
                </a:pP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3) </a:t>
                </a:r>
                <a:r>
                  <a:rPr lang="ko-KR" altLang="en-US" sz="1400" b="1" dirty="0" err="1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목표이익이</a:t>
                </a: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 있는 경우의 손익분기점 도출</a:t>
                </a:r>
              </a:p>
              <a:p>
                <a:pPr marL="285750" indent="-285750" fontAlgn="base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경영자가 원하는 특정 </a:t>
                </a:r>
                <a:r>
                  <a:rPr lang="ko-KR" altLang="en-US" sz="1400" b="1" dirty="0" err="1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목표이익</a:t>
                </a: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(target income, TI)</a:t>
                </a: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을 달성하기 위해 필요한 </a:t>
                </a:r>
                <a:r>
                  <a:rPr lang="ko-KR" altLang="en-US" sz="1400" b="1" dirty="0" err="1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매출수준</a:t>
                </a: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(</a:t>
                </a: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생산수준</a:t>
                </a: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)</a:t>
                </a:r>
                <a:r>
                  <a:rPr lang="ko-KR" altLang="en-US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을 다음과 같이 계산할 수 있음</a:t>
                </a:r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 </a:t>
                </a:r>
              </a:p>
              <a:p>
                <a:pPr marL="285750" indent="-285750" fontAlgn="base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ko-KR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𝒑𝑸</m:t>
                    </m:r>
                    <m:r>
                      <a:rPr lang="en-US" altLang="ko-KR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=</m:t>
                    </m:r>
                    <m:r>
                      <a:rPr lang="en-US" altLang="ko-KR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𝑭</m:t>
                    </m:r>
                    <m:r>
                      <a:rPr lang="en-US" altLang="ko-KR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+</m:t>
                    </m:r>
                    <m:r>
                      <a:rPr lang="en-US" altLang="ko-KR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𝒗𝑸</m:t>
                    </m:r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+</m:t>
                    </m:r>
                    <m:r>
                      <a:rPr lang="en-US" altLang="ko-KR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𝑻𝑰</m:t>
                    </m:r>
                    <m:r>
                      <a:rPr lang="en-US" altLang="ko-KR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altLang="ko-KR" sz="1400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 b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, </m:t>
                    </m:r>
                    <m:r>
                      <a:rPr lang="en-US" altLang="ko-KR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𝑸</m:t>
                    </m:r>
                    <m:r>
                      <a:rPr lang="en-US" altLang="ko-KR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나눔바른고딕" panose="020B0603020101020101" pitchFamily="50" charset="-127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altLang="ko-KR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altLang="ko-KR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𝑭</m:t>
                        </m:r>
                        <m:r>
                          <a:rPr lang="en-US" altLang="ko-K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+</m:t>
                        </m:r>
                        <m:r>
                          <a:rPr lang="en-US" altLang="ko-KR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𝑻𝑰</m:t>
                        </m:r>
                      </m:num>
                      <m:den>
                        <m:r>
                          <a:rPr lang="en-US" altLang="ko-KR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(</m:t>
                        </m:r>
                        <m:r>
                          <a:rPr lang="en-US" altLang="ko-KR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𝒑</m:t>
                        </m:r>
                        <m:r>
                          <a:rPr lang="en-US" altLang="ko-KR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altLang="ko-KR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𝒗</m:t>
                        </m:r>
                        <m:r>
                          <a:rPr lang="en-US" altLang="ko-KR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나눔바른고딕" panose="020B0603020101020101" pitchFamily="50" charset="-127"/>
                            <a:sym typeface="Wingdings" panose="05000000000000000000" pitchFamily="2" charset="2"/>
                          </a:rPr>
                          <m:t>)</m:t>
                        </m:r>
                      </m:den>
                    </m:f>
                  </m:oMath>
                </a14:m>
                <a:endParaRPr lang="en-US" altLang="ko-KR" sz="1400" b="1" dirty="0">
                  <a:solidFill>
                    <a:schemeClr val="bg1"/>
                  </a:solidFill>
                  <a:latin typeface="맑은 고딕" panose="020B0503020000020004" pitchFamily="50" charset="-127"/>
                  <a:ea typeface="나눔바른고딕" panose="020B0603020101020101" pitchFamily="50" charset="-127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87574"/>
                <a:ext cx="6048672" cy="3691780"/>
              </a:xfrm>
              <a:prstGeom prst="rect">
                <a:avLst/>
              </a:prstGeom>
              <a:blipFill>
                <a:blip r:embed="rId4"/>
                <a:stretch>
                  <a:fillRect l="-30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1454246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재무관리의 기초개념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구성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재무관리란 기업에서 자본을 조달하고 조달된 자본을 운용하는 과정에서 기업이 목표를 달성할 수 있도록 한정된 재무적 자원에 대한 의사결정을 다루는 분야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재무관리는 그 기능에 따라 크게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자본의 조달과 자본의 운용으로 구분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1277107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⑶ 위험</a:t>
            </a: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위험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(risk)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미래에 나올 결과가 하나로 고정되어 있지 않고 상황에 따라 두 가지 이상의 결과가 가능한 상태를 의미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특히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재무관리에서 위험은 미래의 수익 또는 미래의 수익률에 대한 변동가능성을 의미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미래의 실제 수익률과 현재 기대하고 있는 미래의 수익률이 다른 정도를 측정함으로 위험을 측정하게 되는데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위험을 측정하는 대표적인 방법은 분산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(variance)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이용하는 것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38961347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체계적 위험과 비체계적 위험</a:t>
            </a:r>
          </a:p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체계적 위험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(systematic risk)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분산투자로 인해 제거되지 않는 위험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의미함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 err="1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분산불가능위험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하며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이는 시장의 전반적인 상황과 관련하여 인플레이션이나 이자율의 변화 등과 관련된 요인으로 인해 발생하는 위험이기 때문에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시장위험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(market risk)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또는 베타 위험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(beta risk)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 함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통제불가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1562194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002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비체계적 위험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(unsystematic risk)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분산투자를 통해서 제거가 가능한 위험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 err="1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분산가능위험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하며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이는 기업의 특수한 상황과 관련하여 종업원의 파업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법적 문제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판매의 부진 등과 같은 요인으로 인해 발생하는 위험이기 때문에 기업 고유의 위험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(firm-specific risk)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 함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(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통제가능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35580606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928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회계학 의의</a:t>
            </a:r>
          </a:p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개념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회계학은 회계정보이용자가 합리적인 판단이나 의사결정을 할 수 있도록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기업실체에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관한 유용한 경제적 정보를 식별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측정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전달하는 과정을 의미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회계정보이용자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회계정보이용자는 투자자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채권자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기타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정보이용자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공급자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정부기관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감독기관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조세당국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종업원 등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해당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회계의 사회적 역할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회계의 사회적 역할은 사회적 자원의 효율적 배분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수탁책임에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관한 보고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사회적 통제의 합리화 등이 있음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52477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회계학</a:t>
            </a:r>
          </a:p>
        </p:txBody>
      </p:sp>
    </p:spTree>
    <p:extLst>
      <p:ext uri="{BB962C8B-B14F-4D97-AF65-F5344CB8AC3E}">
        <p14:creationId xmlns:p14="http://schemas.microsoft.com/office/powerpoint/2010/main" val="1512986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82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분류</a:t>
            </a:r>
          </a:p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재무회계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(financial accounting)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외부정보이용자인 투자자나 채권자 등에게 경제적 의사결정에 유용한 정보를 제공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하는 것을 목적으로 하는 회계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관리회계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(managerial accounting)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내부정보이용자인 경영자에게 관리적 의사결정에 유용한 정보를 제공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하는 것을 목적으로 하는 회계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52477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회계학</a:t>
            </a:r>
          </a:p>
        </p:txBody>
      </p:sp>
    </p:spTree>
    <p:extLst>
      <p:ext uri="{BB962C8B-B14F-4D97-AF65-F5344CB8AC3E}">
        <p14:creationId xmlns:p14="http://schemas.microsoft.com/office/powerpoint/2010/main" val="1477115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82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2.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재무상태와 거래의 기록</a:t>
            </a:r>
          </a:p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기업의 재무상태 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자산</a:t>
            </a:r>
            <a:r>
              <a:rPr lang="en-US" altLang="ko-KR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=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부채</a:t>
            </a:r>
            <a:r>
              <a:rPr lang="en-US" altLang="ko-KR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+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</a:t>
            </a:r>
          </a:p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(assets)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소유하고 있는 현금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비품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건물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토지 등의 재화와 매출채권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대여금 등의 채권으로 구성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(liabilities)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미래에 일정한 금액을 갚아야 할 채무를 의미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(capital)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자산의 총액에서 부채의 총액을 차감한 잔액을 의미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52477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회계학</a:t>
            </a:r>
          </a:p>
        </p:txBody>
      </p:sp>
    </p:spTree>
    <p:extLst>
      <p:ext uri="{BB962C8B-B14F-4D97-AF65-F5344CB8AC3E}">
        <p14:creationId xmlns:p14="http://schemas.microsoft.com/office/powerpoint/2010/main" val="12033073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복식부기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(double entry bookkeeping)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개개의 재산변동을 다른 것과의 유기적 관계로 파악하여 대차평균의 원리 아래서 조직적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합리적으로 기록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계산하는 것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52477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회계학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248058"/>
              </p:ext>
            </p:extLst>
          </p:nvPr>
        </p:nvGraphicFramePr>
        <p:xfrm>
          <a:off x="428088" y="221171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7790037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8829861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차 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대 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32098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자산의 증가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자산의 감소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589954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부채의 감소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부채의 증가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115230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자본의 감소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자본의 증가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48865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비용의 발생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수익의 발생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4158302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4964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941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3.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재무제표</a:t>
            </a:r>
          </a:p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재무상태표</a:t>
            </a:r>
            <a:endParaRPr lang="ko-KR" altLang="en-US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재무상태표는 일정시점 현재 기업실체가 보유하고 있는 자산과 부채 및 자본에 대한 정보를 제공하는 재무제표이다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재무상태표는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자산</a:t>
            </a:r>
            <a:r>
              <a:rPr lang="en-US" altLang="ko-KR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부채</a:t>
            </a:r>
            <a:r>
              <a:rPr lang="en-US" altLang="ko-KR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자본으로 구성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되어 있음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구성요소</a:t>
            </a:r>
          </a:p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(assets)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en-US" altLang="ko-KR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12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개월 이내에 결제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될 것으로 실현되는 경우에는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유동자산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현금 및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현금성자산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매출채권 및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기타채권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선급금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미수수익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선급비용 등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 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 이외의 경우에는 비유동자산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대여금 및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수취채권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매도가능금융자산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만기보유금융자산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투자부동산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유형자산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무형자산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선급금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보증금 등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52477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회계학</a:t>
            </a:r>
          </a:p>
        </p:txBody>
      </p:sp>
    </p:spTree>
    <p:extLst>
      <p:ext uri="{BB962C8B-B14F-4D97-AF65-F5344CB8AC3E}">
        <p14:creationId xmlns:p14="http://schemas.microsoft.com/office/powerpoint/2010/main" val="14323298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05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부채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(liabilities)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12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개월 이내에 결제될 것으로 예상되는 경우에는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유동부채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매입채무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차입금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미지급금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예수금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미지급법인세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충당부채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선수금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미지급비용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선수수익 등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 이외의 경우에는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비유동부채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차입금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미지급금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퇴직급여부채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선수금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임대보증금 등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(capital)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납입자본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주식발행초과금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자기주식 등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기타자본요소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자본유지조정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기타포괄손익누계액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일반적립금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등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이익잉여금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벌어들인 이익 중 배당금이나 기타자본요소로 처분되지 않고 남아 있는 이익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있음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52477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회계학</a:t>
            </a:r>
          </a:p>
        </p:txBody>
      </p:sp>
    </p:spTree>
    <p:extLst>
      <p:ext uri="{BB962C8B-B14F-4D97-AF65-F5344CB8AC3E}">
        <p14:creationId xmlns:p14="http://schemas.microsoft.com/office/powerpoint/2010/main" val="1839891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4.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회계감사</a:t>
            </a:r>
          </a:p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회계감사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(auditing)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란 독립된 제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자가 타인이 작성한 회계기록을 검토하고 회계기록의 적정성에 대하여 의견을 제시하는 것을 의미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주된 목적은 기업의 재무상태 및 경영실적을 판단하는 데 있음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판단결과에 따라 당해 기업의 이해관계자는 기업의 재무상태와 경영실적을 알 수 있게 됨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52477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회계학</a:t>
            </a:r>
          </a:p>
        </p:txBody>
      </p:sp>
    </p:spTree>
    <p:extLst>
      <p:ext uri="{BB962C8B-B14F-4D97-AF65-F5344CB8AC3E}">
        <p14:creationId xmlns:p14="http://schemas.microsoft.com/office/powerpoint/2010/main" val="4278679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7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자본의 조달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기업은 필요한 자본을 타인과 스스로 조달하게 되며 이러한 자본을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타인자본과 자기자본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타인자본과 자기자본의 구성비율에 따라 기업의 자본구조가 결정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기업이 부담하는 자본비용을 최소화하는 목적을 추구하기 위해 최적의 자본구조를 결정하는 것이 중요한 과제가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33211997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941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회계감사의견</a:t>
            </a:r>
          </a:p>
          <a:p>
            <a:pPr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 err="1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적정의견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적정의견은 재무제표가 회계처리기준에 따라 중요성의 관점에서 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적정하게 표시되었다고 판단될 때 표명되는 의견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 err="1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한정의견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한정의견은 감사인과 경영자 간의 의견불일치나 감사범위 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제한에 따른 영향이 중요하므로 적정의견을 표명할 수는 없지만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부적정의견을 표명하거나 의견표명을 거절하여야 할 정도로 중요하지 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않거나 전반적이지 않을 때 표명하는 의견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 err="1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부적정의견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부적정의견은 감사인과 경영자 간의 의견불일치로 인한 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영향이 매우 중요하고 전반적인 경우에 표명하는 의견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>
                <a:solidFill>
                  <a:schemeClr val="accent6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의견거절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의견거절은 감사범위 제한의 영향이 매우 중요하고 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전반적이어서 충분하고 적합한 감사증거를 획득할 수 없는 등의 사유로 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판단이 불가능한 경우에는 감사의견을 표명하지 않음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52477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회계학</a:t>
            </a:r>
          </a:p>
        </p:txBody>
      </p:sp>
    </p:spTree>
    <p:extLst>
      <p:ext uri="{BB962C8B-B14F-4D97-AF65-F5344CB8AC3E}">
        <p14:creationId xmlns:p14="http://schemas.microsoft.com/office/powerpoint/2010/main" val="359610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자본의 운용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자본을 조달하게 되면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기업은 그 자본을 어디에 투자하고 어떻게 관리할 것인지에 대한 자본의 운용에 대해 고민하여야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왜냐하면 그 결과는 기업의 미래현금흐름에 영향을 주고 이를 통해 기업의 가치에 영향을 줄 수 있기 때문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기업의 미래현금흐름을 최대화하는 목적을 추구하기 위해 최적의 자산구조를 결정하는 것이 중요한 과제가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2967948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50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재무관리 목표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재무적 활동뿐만 아니라 기업의 다른 모든 활동을 수행함에 있어서 의사결정의 기준은 당연히 기업의 목표달성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!!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재무관리의 목표는 자기자본 가치의 극대화와 기업가치의 극대화라고 할 수 있음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물론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두 가지 목표는 별개의 목표는 아니며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자기자본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주식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가치가 극대화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되면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가치도 극대화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되기 때문에 동일한 개념으로 이해하는 것이 중요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1917448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50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주식가치의 극대화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목표는 기업 주인의 입장에서 파악할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기업의 주인이 원하는 것이 기업의 목표가 되어야 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기업의 주인은 주주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(shareholder)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주주의 입장에서 재무관리의 목적은 주식가치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주가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극대화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주식가치의 극대화는 이해관계자 집단과의 이해와 상충되지는 않는 것으로 인식함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2431939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기업가치의 극대화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가치는 기업의 자산으로부터 얻어지는 미래의 이익이 현재 얼마나 가치를 가지고 있는지를 표시하는 것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미래의 이익은 자기자본 제공자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에게는 배당금이 지급되고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타인자본 제공자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채권자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에게는 원금과 이자가 지급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주주에게 지급되는 배당금의 가치는 자기자본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주식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가치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 되고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채권자에게 지급되는 원금과 이자의 가치는 타인자본의 가치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결국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가치는 자기자본의 가치와 타인자본의 가치를 합한 것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이해할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778687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화폐의 시간가치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자본시장이 존재하여 자금을 빌려주거나 빌려올 수 있다면 오늘의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원과 내일의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원은 그 가치가 다를 것임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오늘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원을 예금하면 내일에는 원금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원과 그 이자를 받을 수 있기 때문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일반적으로 오늘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원의 가치는 내일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원의 가치보다 더 크며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내일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원의 가치는 오늘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원의 가치보다 더 작음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[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조삼모사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]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개인은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동일한 금액의 현금에 대해서 미래의 현금보다 현재의 현금을 선호하는 유동성선호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(liquidity preference)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 존재하며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개념을 화폐의 시간가치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(time value of money)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라고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1879347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미래가치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(future value)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미래가치란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현재의 일정금액을 미래시점에서의 가치로 환산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하는 것을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예를 들어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현재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만 원을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10%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이자율로 예금한다면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년의 미래가치는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100,000×(1+10%)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계산하여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11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만 원이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현재가치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(present value)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현재가치란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미래의 일정금액을 현재시점에서의 가치로 환산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하는 것을 의미하며 이를 할인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(discount)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때 적용되는 이자율을 할인율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(discount rate)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예를 들어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1</a:t>
            </a:r>
            <a:r>
              <a:rPr lang="ko-KR" altLang="en-US" sz="14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년 미래의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11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만 원을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10%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이자율로 할인한다면 현재가치는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110,000/ (1+10%)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계산하여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만 원이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0431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재무관리</a:t>
            </a:r>
          </a:p>
        </p:txBody>
      </p:sp>
    </p:spTree>
    <p:extLst>
      <p:ext uri="{BB962C8B-B14F-4D97-AF65-F5344CB8AC3E}">
        <p14:creationId xmlns:p14="http://schemas.microsoft.com/office/powerpoint/2010/main" val="167049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43516</TotalTime>
  <Words>2065</Words>
  <Application>Microsoft Office PowerPoint</Application>
  <PresentationFormat>화면 슬라이드 쇼(16:9)</PresentationFormat>
  <Paragraphs>243</Paragraphs>
  <Slides>30</Slides>
  <Notes>29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40" baseType="lpstr">
      <vt:lpstr>Arial</vt:lpstr>
      <vt:lpstr>Calibri Light</vt:lpstr>
      <vt:lpstr>Calibri</vt:lpstr>
      <vt:lpstr>Wingdings</vt:lpstr>
      <vt:lpstr>KoPub돋움체 Light</vt:lpstr>
      <vt:lpstr>나눔바른고딕</vt:lpstr>
      <vt:lpstr>-윤고딕330</vt:lpstr>
      <vt:lpstr>맑은 고딕</vt:lpstr>
      <vt:lpstr>Cambria Math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용감한컴퍼니</dc:creator>
  <cp:lastModifiedBy>아이비김영</cp:lastModifiedBy>
  <cp:revision>2480</cp:revision>
  <dcterms:created xsi:type="dcterms:W3CDTF">2015-02-23T12:03:41Z</dcterms:created>
  <dcterms:modified xsi:type="dcterms:W3CDTF">2025-12-10T09:37:15Z</dcterms:modified>
</cp:coreProperties>
</file>